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467" autoAdjust="0"/>
  </p:normalViewPr>
  <p:slideViewPr>
    <p:cSldViewPr>
      <p:cViewPr varScale="1">
        <p:scale>
          <a:sx n="73" d="100"/>
          <a:sy n="73" d="100"/>
        </p:scale>
        <p:origin x="-129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10909A-BAC3-4206-98C9-464E5DD8936C}" type="datetimeFigureOut">
              <a:rPr lang="en-US" smtClean="0"/>
              <a:t>05-Jun-19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0A588A-9D41-4B5B-A9CF-C3A6C32DF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65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A588A-9D41-4B5B-A9CF-C3A6C32DFEB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233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601B072-4C18-4105-A20C-037250DDD4B6}" type="datetimeFigureOut">
              <a:rPr lang="en-US" smtClean="0"/>
              <a:t>05-Jun-19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50AC01C3-A535-42C2-9B80-489E8F69D76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601B072-4C18-4105-A20C-037250DDD4B6}" type="datetimeFigureOut">
              <a:rPr lang="en-US" smtClean="0"/>
              <a:t>05-Jun-19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0AC01C3-A535-42C2-9B80-489E8F69D76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601B072-4C18-4105-A20C-037250DDD4B6}" type="datetimeFigureOut">
              <a:rPr lang="en-US" smtClean="0"/>
              <a:t>05-Jun-19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50AC01C3-A535-42C2-9B80-489E8F69D76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1B072-4C18-4105-A20C-037250DDD4B6}" type="datetimeFigureOut">
              <a:rPr lang="en-US" smtClean="0"/>
              <a:t>05-Jun-19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01C3-A535-42C2-9B80-489E8F69D76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1B072-4C18-4105-A20C-037250DDD4B6}" type="datetimeFigureOut">
              <a:rPr lang="en-US" smtClean="0"/>
              <a:t>05-Jun-19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01C3-A535-42C2-9B80-489E8F69D76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601B072-4C18-4105-A20C-037250DDD4B6}" type="datetimeFigureOut">
              <a:rPr lang="en-US" smtClean="0"/>
              <a:t>05-Jun-19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0AC01C3-A535-42C2-9B80-489E8F69D76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1B072-4C18-4105-A20C-037250DDD4B6}" type="datetimeFigureOut">
              <a:rPr lang="en-US" smtClean="0"/>
              <a:t>05-Jun-19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01C3-A535-42C2-9B80-489E8F69D7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601B072-4C18-4105-A20C-037250DDD4B6}" type="datetimeFigureOut">
              <a:rPr lang="en-US" smtClean="0"/>
              <a:t>05-Jun-19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0AC01C3-A535-42C2-9B80-489E8F69D76A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601B072-4C18-4105-A20C-037250DDD4B6}" type="datetimeFigureOut">
              <a:rPr lang="en-US" smtClean="0"/>
              <a:t>05-Jun-19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0AC01C3-A535-42C2-9B80-489E8F69D76A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1B072-4C18-4105-A20C-037250DDD4B6}" type="datetimeFigureOut">
              <a:rPr lang="en-US" smtClean="0"/>
              <a:t>05-Jun-19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01C3-A535-42C2-9B80-489E8F69D7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1B072-4C18-4105-A20C-037250DDD4B6}" type="datetimeFigureOut">
              <a:rPr lang="en-US" smtClean="0"/>
              <a:t>05-Jun-19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01C3-A535-42C2-9B80-489E8F69D7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601B072-4C18-4105-A20C-037250DDD4B6}" type="datetimeFigureOut">
              <a:rPr lang="en-US" smtClean="0"/>
              <a:t>05-Jun-19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0AC01C3-A535-42C2-9B80-489E8F69D76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2895600"/>
            <a:ext cx="6172200" cy="1894362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ROADSTER CORP NETWORK OPTIMIZATION PLAN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4800600"/>
            <a:ext cx="6172200" cy="1574322"/>
          </a:xfrm>
        </p:spPr>
        <p:txBody>
          <a:bodyPr>
            <a:normAutofit fontScale="92500" lnSpcReduction="10000"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Project Requirement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Approaches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Proposed Business Solution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Resource and Budgetary Requirements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Security and Performance Concerns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3036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Roadster Corp is a multinational car manufacturer facing an increased demand </a:t>
            </a:r>
          </a:p>
          <a:p>
            <a:r>
              <a:rPr lang="en-US" dirty="0" smtClean="0"/>
              <a:t>There has been a need to increase the number of branches and regional offices to meet the growing demand </a:t>
            </a:r>
          </a:p>
          <a:p>
            <a:r>
              <a:rPr lang="en-US" dirty="0" smtClean="0"/>
              <a:t>Currently, the company has 15 strategic locations</a:t>
            </a:r>
          </a:p>
          <a:p>
            <a:r>
              <a:rPr lang="en-US" dirty="0" smtClean="0"/>
              <a:t>There is a plan to establish 3 additional branches to harness service-delivery </a:t>
            </a:r>
          </a:p>
          <a:p>
            <a:r>
              <a:rPr lang="en-US" dirty="0" smtClean="0"/>
              <a:t>Consequently, there has been a need to manage, optimize, and troubleshoot the existing MIS Network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640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Requirements (</a:t>
            </a:r>
            <a:r>
              <a:rPr lang="en-US" dirty="0" err="1" smtClean="0"/>
              <a:t>Cont</a:t>
            </a:r>
            <a:r>
              <a:rPr lang="en-US" dirty="0" smtClean="0"/>
              <a:t>..</a:t>
            </a:r>
            <a:r>
              <a:rPr lang="en-US" dirty="0" err="1" smtClean="0"/>
              <a:t>ed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three project requirements include;-</a:t>
            </a:r>
          </a:p>
          <a:p>
            <a:pPr marL="457200" indent="-457200" algn="ctr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/>
              <a:t>Achieving seamless coordination of the existing project servers and user applications</a:t>
            </a:r>
          </a:p>
          <a:p>
            <a:pPr marL="457200" indent="-457200" algn="ctr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/>
              <a:t>Using MIS integration project to create sustainable value for the stakeholders</a:t>
            </a:r>
          </a:p>
          <a:p>
            <a:pPr marL="457200" indent="-457200" algn="ctr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/>
              <a:t>Continuous focus on creating business solutions 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The pertinent project requirements aim to align the project resources with the corporate objectives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460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Identified Project Plans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Four planning approaches have been identified to streamline the project resources with corporate objectives;-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Human Resource Plan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Material-Asset Plan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Budget Plan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Risk Management Plan</a:t>
            </a:r>
          </a:p>
          <a:p>
            <a:pPr>
              <a:buFont typeface="Courier New" pitchFamily="49" charset="0"/>
              <a:buChar char="o"/>
            </a:pPr>
            <a:endParaRPr lang="en-US" dirty="0" smtClean="0"/>
          </a:p>
          <a:p>
            <a:pPr>
              <a:buFont typeface="Courier New" pitchFamily="49" charset="0"/>
              <a:buChar char="o"/>
            </a:pPr>
            <a:r>
              <a:rPr lang="en-US" dirty="0" smtClean="0"/>
              <a:t>The four plans influence the resource-utilization strategies and approaches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29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Proposed Business 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Resource Allocation Plan facilitates adequate tradeoff of the scarce resources</a:t>
            </a:r>
          </a:p>
          <a:p>
            <a:r>
              <a:rPr lang="en-US" dirty="0" smtClean="0"/>
              <a:t>Besides, the allocation plan also influences the timing of the need and types of resources</a:t>
            </a:r>
          </a:p>
          <a:p>
            <a:r>
              <a:rPr lang="en-US" dirty="0" smtClean="0"/>
              <a:t>The MIS integration project hinges on the functional teams </a:t>
            </a:r>
          </a:p>
          <a:p>
            <a:r>
              <a:rPr lang="en-US" dirty="0" smtClean="0"/>
              <a:t>Material-Asset Plan focuses on availing necessary material goods</a:t>
            </a:r>
          </a:p>
          <a:p>
            <a:r>
              <a:rPr lang="en-US" dirty="0" smtClean="0"/>
              <a:t>The Material-Asset Plan results in saving on cost, eradicate delays, and achieve value for the investment </a:t>
            </a:r>
          </a:p>
        </p:txBody>
      </p:sp>
    </p:spTree>
    <p:extLst>
      <p:ext uri="{BB962C8B-B14F-4D97-AF65-F5344CB8AC3E}">
        <p14:creationId xmlns:p14="http://schemas.microsoft.com/office/powerpoint/2010/main" val="23803921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Proposed Business Solutions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Budget Plan also provides fundamental business solutions. </a:t>
            </a:r>
          </a:p>
          <a:p>
            <a:pPr marL="457200" indent="-457200" algn="ctr">
              <a:buFont typeface="+mj-lt"/>
              <a:buAutoNum type="alphaLcParenR"/>
            </a:pPr>
            <a:r>
              <a:rPr lang="en-US" dirty="0" smtClean="0"/>
              <a:t>Mobilization of financial resources</a:t>
            </a:r>
          </a:p>
          <a:p>
            <a:pPr marL="457200" indent="-457200" algn="ctr">
              <a:buFont typeface="+mj-lt"/>
              <a:buAutoNum type="alphaLcParenR"/>
            </a:pPr>
            <a:r>
              <a:rPr lang="en-US" dirty="0" smtClean="0"/>
              <a:t>Offsets the obligations </a:t>
            </a:r>
          </a:p>
          <a:p>
            <a:pPr>
              <a:buFont typeface="Courier New" pitchFamily="49" charset="0"/>
              <a:buChar char="o"/>
            </a:pPr>
            <a:r>
              <a:rPr lang="en-US" dirty="0" smtClean="0"/>
              <a:t>Project administrator need to budgetary skills to establish the cost of each milestone </a:t>
            </a:r>
          </a:p>
          <a:p>
            <a:pPr>
              <a:buFont typeface="Courier New" pitchFamily="49" charset="0"/>
              <a:buChar char="o"/>
            </a:pPr>
            <a:endParaRPr lang="en-US" dirty="0"/>
          </a:p>
          <a:p>
            <a:pPr>
              <a:buFont typeface="Courier New" pitchFamily="49" charset="0"/>
              <a:buChar char="o"/>
            </a:pPr>
            <a:r>
              <a:rPr lang="en-US" dirty="0" smtClean="0"/>
              <a:t>Risk Management Plan influences a host of strategic options</a:t>
            </a:r>
          </a:p>
          <a:p>
            <a:pPr>
              <a:buFont typeface="Courier New" pitchFamily="49" charset="0"/>
              <a:buChar char="o"/>
            </a:pPr>
            <a:r>
              <a:rPr lang="en-US" dirty="0" smtClean="0"/>
              <a:t>The four identified strategies aim to handle the risks during the pre-implementation, execution, and post-implementation phases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5077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467600" cy="762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Resources and Budgetary Requirements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237730"/>
              </p:ext>
            </p:extLst>
          </p:nvPr>
        </p:nvGraphicFramePr>
        <p:xfrm>
          <a:off x="228600" y="1143002"/>
          <a:ext cx="8229600" cy="50191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46630">
                <a:tc>
                  <a:txBody>
                    <a:bodyPr/>
                    <a:lstStyle/>
                    <a:p>
                      <a:r>
                        <a:rPr lang="en-US" dirty="0" smtClean="0"/>
                        <a:t>HARDWARE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SOFTWARE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TECHNOLOGY</a:t>
                      </a:r>
                      <a:endParaRPr lang="en-US" dirty="0"/>
                    </a:p>
                  </a:txBody>
                  <a:tcPr/>
                </a:tc>
              </a:tr>
              <a:tr h="854707">
                <a:tc>
                  <a:txBody>
                    <a:bodyPr/>
                    <a:lstStyle/>
                    <a:p>
                      <a:r>
                        <a:rPr kumimoji="0"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CISCO CSS-11500 service switches series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SAP ERP X3 Sage Group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Database Management System (DBMS) </a:t>
                      </a:r>
                      <a:endParaRPr lang="en-US" b="0" dirty="0"/>
                    </a:p>
                  </a:txBody>
                  <a:tcPr/>
                </a:tc>
              </a:tr>
              <a:tr h="598294">
                <a:tc>
                  <a:txBody>
                    <a:bodyPr/>
                    <a:lstStyle/>
                    <a:p>
                      <a:r>
                        <a:rPr kumimoji="0"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CISCO 1921-Routers ISR-G2 model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SAP ASE Database Management System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98294">
                <a:tc>
                  <a:txBody>
                    <a:bodyPr/>
                    <a:lstStyle/>
                    <a:p>
                      <a:r>
                        <a:rPr kumimoji="0"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8-GHZ Server suite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Mail Services Management (MSM)</a:t>
                      </a:r>
                      <a:endParaRPr lang="en-US" b="0" dirty="0"/>
                    </a:p>
                  </a:txBody>
                  <a:tcPr/>
                </a:tc>
              </a:tr>
              <a:tr h="1111118">
                <a:tc>
                  <a:txBody>
                    <a:bodyPr/>
                    <a:lstStyle/>
                    <a:p>
                      <a:r>
                        <a:rPr kumimoji="0"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HP Elite-One 800-G2 workstation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Yale Group Mail Software (Annual subscription)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Enterprise Resource Planning System (ERP)</a:t>
                      </a:r>
                      <a:endParaRPr lang="en-US" b="0" dirty="0"/>
                    </a:p>
                  </a:txBody>
                  <a:tcPr/>
                </a:tc>
              </a:tr>
              <a:tr h="346630">
                <a:tc>
                  <a:txBody>
                    <a:bodyPr/>
                    <a:lstStyle/>
                    <a:p>
                      <a:r>
                        <a:rPr kumimoji="0"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Artis</a:t>
                      </a:r>
                      <a:r>
                        <a:rPr kumimoji="0"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PS-600VA UPS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98294">
                <a:tc>
                  <a:txBody>
                    <a:bodyPr/>
                    <a:lstStyle/>
                    <a:p>
                      <a:r>
                        <a:rPr kumimoji="0"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PC-Cooler 12V-LED computer case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46630">
                <a:tc>
                  <a:txBody>
                    <a:bodyPr/>
                    <a:lstStyle/>
                    <a:p>
                      <a:r>
                        <a:rPr kumimoji="0"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ESPON Printers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1877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 and Budgetary 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expanded MIS Network utilizes the existing infrastructures </a:t>
            </a:r>
          </a:p>
          <a:p>
            <a:r>
              <a:rPr lang="en-US" dirty="0" smtClean="0"/>
              <a:t>The key ICT infrastructures include the hardware peripherals, software components, and technologies used</a:t>
            </a:r>
          </a:p>
          <a:p>
            <a:r>
              <a:rPr lang="en-US" dirty="0" smtClean="0"/>
              <a:t>Other resources;-</a:t>
            </a:r>
          </a:p>
          <a:p>
            <a:pPr algn="ctr">
              <a:buFont typeface="Wingdings" pitchFamily="2" charset="2"/>
              <a:buChar char="Ø"/>
            </a:pPr>
            <a:r>
              <a:rPr lang="en-US" dirty="0" smtClean="0"/>
              <a:t>IT Security Policy</a:t>
            </a:r>
          </a:p>
          <a:p>
            <a:pPr algn="ctr">
              <a:buFont typeface="Wingdings" pitchFamily="2" charset="2"/>
              <a:buChar char="Ø"/>
            </a:pPr>
            <a:r>
              <a:rPr lang="en-US" dirty="0" smtClean="0"/>
              <a:t>IT Legislations </a:t>
            </a:r>
          </a:p>
          <a:p>
            <a:pPr algn="ctr">
              <a:buFont typeface="Wingdings" pitchFamily="2" charset="2"/>
              <a:buChar char="Ø"/>
            </a:pPr>
            <a:r>
              <a:rPr lang="en-US" dirty="0" smtClean="0"/>
              <a:t>Data Backup Modules</a:t>
            </a:r>
          </a:p>
          <a:p>
            <a:pPr>
              <a:buFont typeface="Courier New" pitchFamily="49" charset="0"/>
              <a:buChar char="o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8040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BUDGETARY ALLOCATION PLAN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914400" y="1752600"/>
            <a:ext cx="693420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1044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and Performance Concerns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current MIS Network has experienced series of intrusion and breaches in the last 10 years</a:t>
            </a:r>
          </a:p>
          <a:p>
            <a:r>
              <a:rPr lang="en-US" dirty="0" smtClean="0"/>
              <a:t>Achieving adequate Integrity Control is a pertinent security concern</a:t>
            </a:r>
          </a:p>
          <a:p>
            <a:r>
              <a:rPr lang="en-US" dirty="0" smtClean="0"/>
              <a:t>Need for a multi-dimensional approach that include;-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en-US" dirty="0" smtClean="0"/>
              <a:t>Authentication Capabilities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en-US" dirty="0"/>
              <a:t>C</a:t>
            </a:r>
            <a:r>
              <a:rPr lang="en-US" dirty="0" smtClean="0"/>
              <a:t>ontrol </a:t>
            </a:r>
            <a:r>
              <a:rPr lang="en-US" dirty="0"/>
              <a:t>P</a:t>
            </a:r>
            <a:r>
              <a:rPr lang="en-US" dirty="0" smtClean="0"/>
              <a:t>oints using VPN, Firewalls, and Encryption Keys</a:t>
            </a:r>
          </a:p>
          <a:p>
            <a:pPr>
              <a:buFont typeface="Courier New" pitchFamily="49" charset="0"/>
              <a:buChar char="o"/>
            </a:pPr>
            <a:r>
              <a:rPr lang="en-US" dirty="0" smtClean="0"/>
              <a:t>Core objectives include safeguarding the safety of company assets, integrity of information, and improve the operational standards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8401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Concerns for MIS-Network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new MIS –Network has an obligation to ensure uninterrupted performance</a:t>
            </a:r>
          </a:p>
          <a:p>
            <a:r>
              <a:rPr lang="en-US" dirty="0" smtClean="0"/>
              <a:t>The new </a:t>
            </a:r>
            <a:r>
              <a:rPr lang="en-US" dirty="0"/>
              <a:t>MIS-Network incorporates two safeguards</a:t>
            </a:r>
          </a:p>
          <a:p>
            <a:pPr marL="457200" indent="-457200" algn="ctr">
              <a:buFont typeface="+mj-lt"/>
              <a:buAutoNum type="arabicParenR"/>
            </a:pPr>
            <a:r>
              <a:rPr lang="en-US" dirty="0"/>
              <a:t>Backup System</a:t>
            </a:r>
          </a:p>
          <a:p>
            <a:pPr marL="457200" indent="-457200" algn="ctr">
              <a:buFont typeface="+mj-lt"/>
              <a:buAutoNum type="arabicParenR"/>
            </a:pPr>
            <a:r>
              <a:rPr lang="en-US" dirty="0" smtClean="0"/>
              <a:t>Performance-Audit </a:t>
            </a:r>
            <a:r>
              <a:rPr lang="en-US" dirty="0"/>
              <a:t>Trail</a:t>
            </a:r>
          </a:p>
          <a:p>
            <a:r>
              <a:rPr lang="en-US" dirty="0" smtClean="0"/>
              <a:t>Data Backup Module aligns with the conventional IT policies on performance</a:t>
            </a:r>
          </a:p>
          <a:p>
            <a:r>
              <a:rPr lang="en-US" dirty="0" smtClean="0"/>
              <a:t>Guarantees continuity during system failure or during the maintenance period</a:t>
            </a:r>
          </a:p>
          <a:p>
            <a:r>
              <a:rPr lang="en-US" dirty="0" smtClean="0"/>
              <a:t>Performance-audit Trail tracks the history activities, identify errors, and enforce users’ accountability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5924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-457200">
              <a:buNone/>
            </a:pPr>
            <a:r>
              <a:rPr lang="en-US" dirty="0" err="1"/>
              <a:t>Keast</a:t>
            </a:r>
            <a:r>
              <a:rPr lang="en-US" dirty="0"/>
              <a:t>, R., </a:t>
            </a:r>
            <a:r>
              <a:rPr lang="en-US" dirty="0" err="1"/>
              <a:t>Mandell</a:t>
            </a:r>
            <a:r>
              <a:rPr lang="en-US" dirty="0"/>
              <a:t>, M. &amp; </a:t>
            </a:r>
            <a:r>
              <a:rPr lang="en-US" dirty="0" err="1"/>
              <a:t>Agranoff</a:t>
            </a:r>
            <a:r>
              <a:rPr lang="en-US" dirty="0"/>
              <a:t>, R. (2013). </a:t>
            </a:r>
            <a:r>
              <a:rPr lang="en-US" i="1" dirty="0"/>
              <a:t>Network </a:t>
            </a:r>
            <a:r>
              <a:rPr lang="en-US" i="1" dirty="0" smtClean="0"/>
              <a:t>	theory </a:t>
            </a:r>
            <a:r>
              <a:rPr lang="en-US" i="1" dirty="0"/>
              <a:t>in the public sector: Building new </a:t>
            </a:r>
            <a:r>
              <a:rPr lang="en-US" i="1" dirty="0" smtClean="0"/>
              <a:t>	theoretical </a:t>
            </a:r>
            <a:r>
              <a:rPr lang="en-US" i="1" dirty="0"/>
              <a:t>frameworks, </a:t>
            </a:r>
            <a:r>
              <a:rPr lang="en-US" dirty="0"/>
              <a:t>New York, NY: </a:t>
            </a:r>
            <a:r>
              <a:rPr lang="en-US" dirty="0" smtClean="0"/>
              <a:t>	</a:t>
            </a:r>
            <a:r>
              <a:rPr lang="en-US" dirty="0" err="1" smtClean="0"/>
              <a:t>Routledge</a:t>
            </a:r>
            <a:endParaRPr lang="en-US" dirty="0"/>
          </a:p>
          <a:p>
            <a:pPr marL="0" indent="-457200">
              <a:buNone/>
            </a:pPr>
            <a:r>
              <a:rPr lang="en-US" dirty="0"/>
              <a:t>Loudon, J. &amp; Loudon, K. (2014). M</a:t>
            </a:r>
            <a:r>
              <a:rPr lang="en-US" i="1" dirty="0"/>
              <a:t>anagement </a:t>
            </a:r>
            <a:r>
              <a:rPr lang="en-US" i="1" dirty="0" smtClean="0"/>
              <a:t>	information </a:t>
            </a:r>
            <a:r>
              <a:rPr lang="en-US" i="1" dirty="0"/>
              <a:t>system: Managing digital firm,</a:t>
            </a:r>
            <a:r>
              <a:rPr lang="en-US" dirty="0"/>
              <a:t> </a:t>
            </a:r>
            <a:r>
              <a:rPr lang="en-US" dirty="0" smtClean="0"/>
              <a:t>	(13 Ed.) </a:t>
            </a:r>
            <a:r>
              <a:rPr lang="en-US" dirty="0"/>
              <a:t>Boston; MA, Pearson </a:t>
            </a:r>
          </a:p>
          <a:p>
            <a:pPr marL="0" indent="-457200">
              <a:buNone/>
            </a:pPr>
            <a:r>
              <a:rPr lang="en-US" i="1" dirty="0" err="1"/>
              <a:t>Weedmark</a:t>
            </a:r>
            <a:r>
              <a:rPr lang="en-US" i="1" dirty="0"/>
              <a:t>, D. &amp; Seidel, M. (2019, January 31). “</a:t>
            </a:r>
            <a:r>
              <a:rPr lang="en-US" dirty="0"/>
              <a:t>Five </a:t>
            </a:r>
            <a:r>
              <a:rPr lang="en-US" dirty="0" smtClean="0"/>
              <a:t>	things </a:t>
            </a:r>
            <a:r>
              <a:rPr lang="en-US" dirty="0"/>
              <a:t>to be considered in designing a network,</a:t>
            </a:r>
            <a:r>
              <a:rPr lang="en-US" i="1" dirty="0"/>
              <a:t>” </a:t>
            </a:r>
            <a:r>
              <a:rPr lang="en-US" i="1" dirty="0" smtClean="0"/>
              <a:t>	The </a:t>
            </a:r>
            <a:r>
              <a:rPr lang="en-US" i="1" dirty="0" err="1"/>
              <a:t>SmallBusiness</a:t>
            </a:r>
            <a:r>
              <a:rPr lang="en-US" i="1" dirty="0"/>
              <a:t> </a:t>
            </a:r>
            <a:r>
              <a:rPr lang="en-US" i="1" dirty="0" err="1" smtClean="0"/>
              <a:t>Chron</a:t>
            </a:r>
            <a:endParaRPr lang="en-US" i="1" dirty="0" smtClean="0"/>
          </a:p>
          <a:p>
            <a:pPr marL="0" indent="-457200">
              <a:buNone/>
            </a:pPr>
            <a:r>
              <a:rPr lang="en-US" dirty="0" err="1"/>
              <a:t>Doraiswamy</a:t>
            </a:r>
            <a:r>
              <a:rPr lang="en-US" dirty="0"/>
              <a:t>, P. &amp; Shiv, P. (2012). </a:t>
            </a:r>
            <a:r>
              <a:rPr lang="en-US" i="1" dirty="0"/>
              <a:t>50 top IT project </a:t>
            </a:r>
            <a:r>
              <a:rPr lang="en-US" i="1" dirty="0" smtClean="0"/>
              <a:t>	management </a:t>
            </a:r>
            <a:r>
              <a:rPr lang="en-US" i="1" dirty="0"/>
              <a:t>challenges</a:t>
            </a:r>
            <a:r>
              <a:rPr lang="en-US" dirty="0"/>
              <a:t>, Ely, </a:t>
            </a:r>
            <a:r>
              <a:rPr lang="en-US" dirty="0" err="1"/>
              <a:t>Cambridgeshire</a:t>
            </a:r>
            <a:r>
              <a:rPr lang="en-US" dirty="0"/>
              <a:t>: IT </a:t>
            </a:r>
            <a:r>
              <a:rPr lang="en-US" dirty="0" smtClean="0"/>
              <a:t>	Governance </a:t>
            </a:r>
            <a:r>
              <a:rPr lang="en-US" dirty="0"/>
              <a:t>Pub.</a:t>
            </a:r>
          </a:p>
          <a:p>
            <a:pPr marL="0" indent="-457200">
              <a:buNone/>
            </a:pPr>
            <a:r>
              <a:rPr lang="en-US" dirty="0" err="1"/>
              <a:t>Jonasson</a:t>
            </a:r>
            <a:r>
              <a:rPr lang="en-US" dirty="0"/>
              <a:t>, H. (2007). </a:t>
            </a:r>
            <a:r>
              <a:rPr lang="en-US" i="1" dirty="0"/>
              <a:t>Determining project requirements: </a:t>
            </a:r>
            <a:r>
              <a:rPr lang="en-US" i="1" dirty="0" smtClean="0"/>
              <a:t>	The </a:t>
            </a:r>
            <a:r>
              <a:rPr lang="en-US" i="1" dirty="0"/>
              <a:t>best practices and tips, </a:t>
            </a:r>
            <a:r>
              <a:rPr lang="en-US" dirty="0"/>
              <a:t>Atlanta, GA: Project </a:t>
            </a:r>
            <a:r>
              <a:rPr lang="en-US" dirty="0" smtClean="0"/>
              <a:t>	Management </a:t>
            </a:r>
            <a:r>
              <a:rPr lang="en-US" dirty="0"/>
              <a:t>Institute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1853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0</TotalTime>
  <Words>562</Words>
  <Application>Microsoft Office PowerPoint</Application>
  <PresentationFormat>On-screen Show (4:3)</PresentationFormat>
  <Paragraphs>88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Oriel</vt:lpstr>
      <vt:lpstr>ROADSTER CORP NETWORK OPTIMIZATION PLAN </vt:lpstr>
      <vt:lpstr>Project Requirements</vt:lpstr>
      <vt:lpstr>Project Requirements (Cont..ed)</vt:lpstr>
      <vt:lpstr>Identified Project Plans</vt:lpstr>
      <vt:lpstr>Proposed Business Solutions</vt:lpstr>
      <vt:lpstr>Proposed Business Solutions </vt:lpstr>
      <vt:lpstr>Resources and Budgetary Requirements</vt:lpstr>
      <vt:lpstr>Resources and Budgetary Requirements</vt:lpstr>
      <vt:lpstr>BUDGETARY ALLOCATION PLAN</vt:lpstr>
      <vt:lpstr>Security and Performance Concerns</vt:lpstr>
      <vt:lpstr>Performance Concerns for MIS-Network</vt:lpstr>
      <vt:lpstr>References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2019-06-05T17:57:23Z</dcterms:created>
  <dcterms:modified xsi:type="dcterms:W3CDTF">2019-06-05T20:09:50Z</dcterms:modified>
</cp:coreProperties>
</file>